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sldIdLst>
    <p:sldId id="257" r:id="rId2"/>
    <p:sldId id="293" r:id="rId3"/>
    <p:sldId id="306" r:id="rId4"/>
    <p:sldId id="301" r:id="rId5"/>
    <p:sldId id="305" r:id="rId6"/>
    <p:sldId id="299" r:id="rId7"/>
    <p:sldId id="303" r:id="rId8"/>
    <p:sldId id="304" r:id="rId9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4" autoAdjust="0"/>
    <p:restoredTop sz="42729" autoAdjust="0"/>
  </p:normalViewPr>
  <p:slideViewPr>
    <p:cSldViewPr>
      <p:cViewPr varScale="1">
        <p:scale>
          <a:sx n="29" d="100"/>
          <a:sy n="29" d="100"/>
        </p:scale>
        <p:origin x="16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83660-C91C-4A89-8E45-0FF5AA93512A}" type="datetimeFigureOut">
              <a:rPr lang="en-NZ" smtClean="0"/>
              <a:pPr/>
              <a:t>24/05/2022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E9D91-B571-40A5-9D2E-52DFBC831366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537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E9D91-B571-40A5-9D2E-52DFBC831366}" type="slidenum">
              <a:rPr lang="en-NZ" smtClean="0"/>
              <a:pPr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44254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73225" y="504825"/>
            <a:ext cx="3087688" cy="2316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577" y="3146145"/>
            <a:ext cx="5388610" cy="5980194"/>
          </a:xfrm>
        </p:spPr>
        <p:txBody>
          <a:bodyPr>
            <a:normAutofit/>
          </a:bodyPr>
          <a:lstStyle/>
          <a:p>
            <a:endParaRPr lang="en-NZ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E9D91-B571-40A5-9D2E-52DFBC831366}" type="slidenum">
              <a:rPr lang="en-NZ" smtClean="0"/>
              <a:pPr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8131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97025" y="582613"/>
            <a:ext cx="3240088" cy="243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577" y="3379234"/>
            <a:ext cx="5388610" cy="5747106"/>
          </a:xfrm>
        </p:spPr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E9D91-B571-40A5-9D2E-52DFBC831366}" type="slidenum">
              <a:rPr lang="en-NZ" smtClean="0"/>
              <a:pPr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8080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E9D91-B571-40A5-9D2E-52DFBC831366}" type="slidenum">
              <a:rPr lang="en-NZ" smtClean="0"/>
              <a:pPr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18409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04988" y="427038"/>
            <a:ext cx="3319462" cy="24907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577" y="3301538"/>
            <a:ext cx="5388610" cy="582480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E9D91-B571-40A5-9D2E-52DFBC831366}" type="slidenum">
              <a:rPr lang="en-NZ" smtClean="0"/>
              <a:pPr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00801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E9D91-B571-40A5-9D2E-52DFBC831366}" type="slidenum">
              <a:rPr lang="en-NZ" smtClean="0"/>
              <a:pPr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22936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E9D91-B571-40A5-9D2E-52DFBC831366}" type="slidenum">
              <a:rPr lang="en-NZ" smtClean="0"/>
              <a:pPr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57586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E9D91-B571-40A5-9D2E-52DFBC831366}" type="slidenum">
              <a:rPr lang="en-NZ" smtClean="0"/>
              <a:pPr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6786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4800">
                <a:ln>
                  <a:noFill/>
                </a:ln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C9F8-9624-4676-969D-845CAC4F8EC0}" type="datetimeFigureOut">
              <a:rPr lang="en-NZ" smtClean="0"/>
              <a:pPr/>
              <a:t>24/05/2022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5E6-3A10-4F50-8ED6-BF5B674A243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C9F8-9624-4676-969D-845CAC4F8EC0}" type="datetimeFigureOut">
              <a:rPr lang="en-NZ" smtClean="0"/>
              <a:pPr/>
              <a:t>24/05/2022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5E6-3A10-4F50-8ED6-BF5B674A243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C9F8-9624-4676-969D-845CAC4F8EC0}" type="datetimeFigureOut">
              <a:rPr lang="en-NZ" smtClean="0"/>
              <a:pPr/>
              <a:t>24/05/2022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5E6-3A10-4F50-8ED6-BF5B674A243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2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 b="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 dirty="0"/>
          </a:p>
        </p:txBody>
      </p:sp>
      <p:sp>
        <p:nvSpPr>
          <p:cNvPr id="26628" name="AutoShape 4" descr="data:image/jpeg;base64,/9j/4AAQSkZJRgABAQAAAQABAAD/2wCEAAkGBhQREBAPEBAQEBUVEhgUFxAQEhIYEQ8WFxEVFBUWFxcXGyceGBsjGRUUHy8gIycpLCwsFR4xNTAqNSYrLCkBCQoKDgwOFw8PFyokFiQqNTUpNS81NTUvNTUpNTUtKjU1KyoqKjIpNSkpKTU1KTU1LzAuKjUpKS0pLC8yLCksMv/AABEIAJ8BPgMBIgACEQEDEQH/xAAcAAEAAgIDAQAAAAAAAAAAAAAABgcEBQECCAP/xABHEAABAwIDBAUGCA4CAwEAAAABAAIDBBEFBhIHITFBEyJRYXEyUoGRodEUFjVUkrGy0hcjM0JTYnJ0goSTs8HwFTQYZXMI/8QAGAEBAQEBAQAAAAAAAAAAAAAAAAEEAwX/xAAkEQEAAgIBAwMFAAAAAAAAAAAAAQIDEQQSIUEFcZEUMUJRYf/aAAwDAQACEQMRAD8AvFERAREQEREBERAREQEREBERAREQEREBERAREQEREBERAREQEREBERAREQEREBERAREQEREBERAREQEREBERAREQEREBERAREQEREBERAREQEREBERAREQEREBERAREQEREBERAREQEREBERAREQF0mmDGue4hrWgkuPAAC5K7qvttGY/g2HmBjrSVB6MW4hg3yH1WH8SDajarhnz6P6Mn3VIMKxaKpibPTyNljdez28DY2PFeSWUzix0gaS1lg5wG5mq4bc99lbGwfM2l82HvO5342K/nAddo8RY+hF0upYuIYnFAwyTysiYPzpHAD281krzJtKzLJWV8+tx6OJ7o44/wA1gabE27SRe6IuSq2yYax2kTvk/WjjJb6zZbbCdoFDU2ENXEXH8x50u8LOtf0Kp8pbFjWUsVVJViISN1NZGwPsL26xJ47uAXXHdhNVEC6mljqQB5O9knovuJRV5YjicdPE+eZ4ZGwXc83sB27lHfwqYZ8+j+jJ91a/NUDmZdkZIC1zaRjXNdxBGkEFUHgWF/CamCmDgzpZAzWRfTfnZB6MG1TDPn0X0ZPurf4XjMNSzpKeaOZvbG4G3j2elUti2weeKJ8kVTHMWtLujLC0uAFyAeF/FQXK2Y5aCpjqInFtnAPZfqyMv1muHPmiPTmO5kp6JrX1UzYWudpaXBx1G17bgVjYLnajrJDFS1DJnhuotaHAgXtfeAoHt4mD6KieODpdQ8DHcfWo1sH+UZf3d322oq4MZzzR0kvQ1NSyJ+kO0uDybG9juB7CsH8KuGfPY/oyfdVTbcvlX+Wj+09Y2RNmDsTgknbUiHTIY9JYXX6oN7370F1UO0XD5nBkdbCSdwDiW3+kAFIwV5fzzkOXC5I2yvZKyQHRI0EXI4gg8DYhWTsLzTJMyahmc5/RND43ONy1hOksvzAPDxQTfFs/UNLK6CoqmRSNAJYQ8kXFxwCxPwqYZ89j+jJ91U1tj+WKj9iP+2Fk5K2TuxKlFU2qbF13M0FhPkm17oLc/Cphnz6P6Mn3VvcGxyGri6amkErNRbqANrjiN4VSf+Pknz5n9I+9WPkPKpw6kFK6US2kc/WG28q263oREjREQEREBERAREQEREBERAREQEREBERBwV5u2tZj+F4lI1pvHAOhb2Eg9d30r+pXnnrMIoqCoqPzg3Swdsjuq32m/oXllzrkk7yTck/nE7zfxRYXfs+yG2TA52SAB9Y0vBPFtvyPtF/Sqfw6tloatkoBbJBLvbzu02c0+IuPSpfT7a66NjY2MpmtY0NaBGdwAsBx7lDcbxd1VUSVMjWNfIbuEYs29rE27+KD1dhWIsqIIqiM3bIwPae4i/8AvgqB2q5GlpaqWqYxz6eV5eJGi4ic7e5rrcN9yD3qYbCcza4ZcPeetEekjvzjcesPQ77Sn1FmilqJp6QSMMsTzG+GSwcbcwD5TfBEecMu52q6H/rTuay9zE7rRH+E8PEK1Mp7co5nNiroxTuNh07CTDf9YHezx3hb7MGyGgqtTmxGmefz4Nwv3s8kqgsx4KaOqnpHPbIYn6dbeDha43cjY7wivRW0x4OEVpBBBivccCNQXnHAsU+DVMFSGh/RSB+gmwdY8L8lblBXPlylKZCSWxvjBPNrZAG+zd6FVuUKJk1fSQyt1sfM1rmng4E7wgnWK7eJ5YnxxUscLnNLekMjnFtxY2FhvUEytlyWvqY6eJpN3Avfbqxsv1nOPLn6V6CGynDPmUfhd9vrUhwvBYKZnR08McLeyNoF/HtRFZ7eIQyiomDg2XSPAR2H1KNbB/lGX92d9tqlP/6A/wCpSf8A3P2FFtg/yjL+7u+21FfDbl8q/wAtH9p6xMj7T34ZA+BlMyYOk6TU55BHVAtYDuWXty+Vf5aP7T1u9kOS6Stop31VOyV4nLA8lwc1uhpsCDu3koIPnLO8+KyxmRjWBnVjhjud7iLm53uJ3K19jeRpaKOWpqWmOWYBoiPlRsBv1uwk8uVlVGfsouwysMILjG4a4nniW34E+c07rq3NjWcnVdM6mmeXTQW6zj1pIz5JPaQd1/BBWm2T5YqP2I/7YXTKu1Oow6n+CwxU7m63PvIH6ru3ng4Lvtk+WKj9iP8AthT3Y7lumnw0ST00MrumkGt7AXEAiwuUEX/D5W/oaT1SfeVvZHx19bQQVcoY18gJIjvpFnlu6/gu3xIofmVN/TatrRUTIWNiiY2NjeDGCzW777giPuiIgIiICIiAiIgIiICIiAiIgIiICIiCodtbaqqkgpKamqJY4/xj3MjcWOeR1QDzs2/r7li7G8iPbNPU1lM5ga0RxsnZxLt7nAO7BYX71dCIML/hIPm8H9JnuUX2j5JZVYfK2CFjZWfjI+jY0OcW8W7hzFwpqiDzTlDC6+hrIKptDVWa6zgIn9aN2549R9ikGf8AZnWuq5q+mZ0zJX9IBGdM0VwNxad9x3K9kQeZv+SxmMdFqxJo4W0yk+u1/avrgGy+vrZAXxPgYTd89RcHfxIaes5y9JoghuaMtiDA56Gljc/TBoa1ou951Ak2HEk3Kp/JeVKyPEKKSSjqGNbO0uc6NwDRfiSvSaIOAuURBWm3DCZqimpWwQyTETEkRtLiBo4myjmxfL9TBXyvnppommnIDpGEAnUN1yruRBRe2PLtTPiXSQU08regYNcbCW3BdcXCl+xLC5aeinZPDJC41BIbI0tJGhouLqxVwggm1/KTq2i1wsL5oHa2taOs9p3PaPRv9Cq3ItBXUFdDUfAqrRfRIOidvjduPLluPoXo5EFAbVstVU+KTSw0s8jCyOz2RuLT+LHNaCiwvFoW9HDFiETbk6YxK1tzxNgvTy4Qeaeixr/2nrm96t/ZE2qFFJ8O6fpPhDrfCNWvTpba2rfa91NrrkIOUREBERAREQEREBERAREQEREBERAREQEREBERAQosevpTJG6NrzGXC2ocQOaDR1uPzSPdHRx69Js6U+TfsF9y1E+OVtO4dLz5PaNJ8CFNKOjbExsbAAAOH+T3rDzHTh9NMHW3NLgewjeFRzgeNNqY9QGlw3Ob2Hu7lslCMh36WXs0C/jfcpdiVX0UUknmtJ9PL2qDV45mcQu6KNvSSebybfhfv7l1ipK14D3VDIj+jawEDuJWgyjT9LVGR+8tBeb+cTYfX7FPkEXGZJaeURVbBY8JWcx225qTRyBwDmkEEXBHAhaLOdGH05fbfGQQe47isbI1eXRvhJvoII8Dy9f1oNrjOMiANAaZJHbmRji7vPco/WVmIW6QsLBxswNNvEcVJKbCg2aSdztb3bmkj8m3zR71nFBFMBzgXvEU4HWNmyDdv7HD/KlarjMNOGVjwzd1muAHImx+tWKzgPBWRoc45jdRwsexrXuc/TZ17WsSTuUNO0isd5MUY8I3lSLNVpK/D4XEaQXSu1EWsOF794UpiDLdXR/Db/CzWi17Tq2oexiyYOPhpN8XVae/f37K3pcy4jNJGzS9jXPALmw20i+83I7FZzBuHPvXC7BdKVmv3nbFyuRXNMdOOKxH6coiLoyCIiAiIgIiICIiAiIgIiICIiAiIgIiICIiAiLglByo3mevL7UcA1vf5VuDG955cl1xfNTdXQwPaCdzpneRH4dpXbCsRpIGm0wc5290jrlzz7u5BscCwYU0em93He53aewdwXXM7b0k1vNv7QseuzbA1jix4e63VaAd55LOo2mWmaJbEvj61hu6wQRnIR/GTD9UfWpqq/wxxoqzTLuabtJ5FpPVd7FP2uuLjf39qsjW5ldaknv5n+Qo7kMHpJjy0AenUszOuJgMFO03c4guA5AcPWVm5Uwkww3eLPedRHNotuB/3mg3ixcRxBkMbpHmwHLm49gXwxbHI6dt3m7uTB5TvctBS4jDM8T1czCR5EAuWR+O7eVB9MDwV00prKgWu7U1h9hPcFKytX8aKb9M31H3L44TjZqJ5Qz8kxoANt7nE8UGnzbkmSsnEzZmMAYGhrge253hRSuypW0Q6VjnFo3l8D3bu8t42VurqW34rhbBWe/l6mD1XNirFJiJpHiYQPJee3SvbTVJBc7cyXhqPY7v71PgqXzPTCmxCQRbtL2vaByJs6w9KuWnfdjSebQfWLqYbTO628OvqvHx06M2KNVvG9PoiItDxhERAREQEREBERAREQEREBERAREQEREBERAWJieHCdnRuc5oJudBsT3HuWWiCOfEaHz5fWPcnxGh86T1j3KRogjnxGh86T1j3KQxssABwAt6l2RBiYjhUc7dMrQ7sPBzfArWR5bkYNMVXMxvmkA28Ct8iDUYflmKJ3SHVK/jrkNzftAW2XKII/PkyJ7nPc+Ukm5JcPcunxGh86T1j3KRogjnxGh86T1j3LZ4RgrKYODC46jclx37hZbBdJHWBPHuHNB2KxcQxFkEbpZXBrWi9z9Xio/LmWrku2noJBy1zkNHq4rC+JtRVvEmIVFwN4hi8ken/SuU3n8YbsfFrE7zXiI+Z+IR/A6B+I4g6pc0iMSa3E8LDyGeO4K12hY1BhzIIxFEwMaOAH+71lBXHToj+pzeX9ReNRqlY1ECIi6MQiIgIiICIiAiIgIiICIiAiIgIiICIiAiIgIiICIiAiIgIiICIiAiIgLghcog4sllyiAiIgIiICIiAiIgIiICIiAiIgIiICIiAiIgIiICIiAiIgIiICIiAiIgIiICIiAiIgIiICIiAiIgIiICIiAiIgIiIP/Z"/>
          <p:cNvSpPr>
            <a:spLocks noChangeAspect="1" noChangeArrowheads="1"/>
          </p:cNvSpPr>
          <p:nvPr userDrawn="1"/>
        </p:nvSpPr>
        <p:spPr bwMode="auto">
          <a:xfrm>
            <a:off x="63500" y="-733425"/>
            <a:ext cx="3028950" cy="1514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>
              <a:solidFill>
                <a:prstClr val="black"/>
              </a:solidFill>
            </a:endParaRPr>
          </a:p>
        </p:txBody>
      </p:sp>
      <p:pic>
        <p:nvPicPr>
          <p:cNvPr id="26630" name="Picture 6" descr="http://www.heartfoundation.org.nz/uploads/aspire%202025%20logo2.jpg"/>
          <p:cNvPicPr>
            <a:picLocks noChangeAspect="1" noChangeArrowheads="1"/>
          </p:cNvPicPr>
          <p:nvPr userDrawn="1"/>
        </p:nvPicPr>
        <p:blipFill>
          <a:blip r:embed="rId2" cstate="print"/>
          <a:srcRect l="20192" t="19231" r="23557" b="17307"/>
          <a:stretch>
            <a:fillRect/>
          </a:stretch>
        </p:blipFill>
        <p:spPr bwMode="auto">
          <a:xfrm>
            <a:off x="7643802" y="0"/>
            <a:ext cx="1500198" cy="846266"/>
          </a:xfrm>
          <a:prstGeom prst="rect">
            <a:avLst/>
          </a:prstGeom>
          <a:noFill/>
        </p:spPr>
      </p:pic>
      <p:pic>
        <p:nvPicPr>
          <p:cNvPr id="11" name="Picture 10" descr="University of Otago logo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5929330"/>
            <a:ext cx="1524743" cy="76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http://www.whakauae.co.nz/media/layout/about/header.jpg"/>
          <p:cNvPicPr/>
          <p:nvPr userDrawn="1"/>
        </p:nvPicPr>
        <p:blipFill>
          <a:blip r:embed="rId2" cstate="print"/>
          <a:srcRect r="77803" b="23163"/>
          <a:stretch>
            <a:fillRect/>
          </a:stretch>
        </p:blipFill>
        <p:spPr bwMode="auto">
          <a:xfrm>
            <a:off x="4286248" y="5715016"/>
            <a:ext cx="1548493" cy="9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logo" descr="The University of Auckland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6072206"/>
            <a:ext cx="1299111" cy="510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0" y="0"/>
            <a:ext cx="439737" cy="6858000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rect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17562"/>
          </a:xfrm>
        </p:spPr>
        <p:txBody>
          <a:bodyPr/>
          <a:lstStyle>
            <a:lvl1pPr>
              <a:defRPr sz="36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132040"/>
          </a:xfrm>
        </p:spPr>
        <p:txBody>
          <a:bodyPr/>
          <a:lstStyle>
            <a:lvl1pPr>
              <a:buClr>
                <a:srgbClr val="002060"/>
              </a:buClr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buClr>
                <a:srgbClr val="002060"/>
              </a:buClr>
              <a:defRPr sz="22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buClr>
                <a:srgbClr val="002060"/>
              </a:buCl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C9F8-9624-4676-969D-845CAC4F8EC0}" type="datetimeFigureOut">
              <a:rPr lang="en-NZ" smtClean="0"/>
              <a:pPr/>
              <a:t>24/05/2022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5E6-3A10-4F50-8ED6-BF5B674A243D}" type="slidenum">
              <a:rPr lang="en-NZ" smtClean="0"/>
              <a:pPr/>
              <a:t>‹#›</a:t>
            </a:fld>
            <a:endParaRPr lang="en-NZ"/>
          </a:p>
        </p:txBody>
      </p:sp>
      <p:pic>
        <p:nvPicPr>
          <p:cNvPr id="7" name="Picture 6" descr="http://www.heartfoundation.org.nz/uploads/aspire%202025%20logo2.jpg"/>
          <p:cNvPicPr>
            <a:picLocks noChangeAspect="1" noChangeArrowheads="1"/>
          </p:cNvPicPr>
          <p:nvPr userDrawn="1"/>
        </p:nvPicPr>
        <p:blipFill>
          <a:blip r:embed="rId2" cstate="print"/>
          <a:srcRect l="20192" t="19231" r="23557" b="17307"/>
          <a:stretch>
            <a:fillRect/>
          </a:stretch>
        </p:blipFill>
        <p:spPr bwMode="auto">
          <a:xfrm>
            <a:off x="251520" y="6210079"/>
            <a:ext cx="1440160" cy="6479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C9F8-9624-4676-969D-845CAC4F8EC0}" type="datetimeFigureOut">
              <a:rPr lang="en-NZ" smtClean="0"/>
              <a:pPr/>
              <a:t>24/05/2022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5E6-3A10-4F50-8ED6-BF5B674A243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C9F8-9624-4676-969D-845CAC4F8EC0}" type="datetimeFigureOut">
              <a:rPr lang="en-NZ" smtClean="0"/>
              <a:pPr/>
              <a:t>24/05/2022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5E6-3A10-4F50-8ED6-BF5B674A243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C9F8-9624-4676-969D-845CAC4F8EC0}" type="datetimeFigureOut">
              <a:rPr lang="en-NZ" smtClean="0"/>
              <a:pPr/>
              <a:t>24/05/2022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5E6-3A10-4F50-8ED6-BF5B674A243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C9F8-9624-4676-969D-845CAC4F8EC0}" type="datetimeFigureOut">
              <a:rPr lang="en-NZ" smtClean="0"/>
              <a:pPr/>
              <a:t>24/05/2022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5E6-3A10-4F50-8ED6-BF5B674A243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C9F8-9624-4676-969D-845CAC4F8EC0}" type="datetimeFigureOut">
              <a:rPr lang="en-NZ" smtClean="0"/>
              <a:pPr/>
              <a:t>24/05/2022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5E6-3A10-4F50-8ED6-BF5B674A243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C9F8-9624-4676-969D-845CAC4F8EC0}" type="datetimeFigureOut">
              <a:rPr lang="en-NZ" smtClean="0"/>
              <a:pPr/>
              <a:t>24/05/2022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5E6-3A10-4F50-8ED6-BF5B674A243D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C9F8-9624-4676-969D-845CAC4F8EC0}" type="datetimeFigureOut">
              <a:rPr lang="en-NZ" smtClean="0"/>
              <a:pPr/>
              <a:t>24/05/2022</a:t>
            </a:fld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2A35E6-3A10-4F50-8ED6-BF5B674A243D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62A35E6-3A10-4F50-8ED6-BF5B674A243D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D14C9F8-9624-4676-969D-845CAC4F8EC0}" type="datetimeFigureOut">
              <a:rPr lang="en-NZ" smtClean="0"/>
              <a:pPr/>
              <a:t>24/05/2022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92681"/>
            <a:ext cx="8532440" cy="984742"/>
          </a:xfrm>
        </p:spPr>
        <p:txBody>
          <a:bodyPr>
            <a:noAutofit/>
          </a:bodyPr>
          <a:lstStyle/>
          <a:p>
            <a:pPr algn="ctr"/>
            <a:r>
              <a:rPr lang="en-NZ" sz="1200" dirty="0">
                <a:solidFill>
                  <a:srgbClr val="000000"/>
                </a:solidFill>
                <a:latin typeface="Tahoma"/>
              </a:rPr>
              <a:t/>
            </a:r>
            <a:br>
              <a:rPr lang="en-NZ" sz="1200" dirty="0">
                <a:solidFill>
                  <a:srgbClr val="000000"/>
                </a:solidFill>
                <a:latin typeface="Tahoma"/>
              </a:rPr>
            </a:br>
            <a:r>
              <a:rPr lang="en-NZ" sz="1200" dirty="0">
                <a:latin typeface="Tahoma"/>
              </a:rPr>
              <a:t/>
            </a:r>
            <a:br>
              <a:rPr lang="en-NZ" sz="1200" dirty="0">
                <a:latin typeface="Tahoma"/>
              </a:rPr>
            </a:br>
            <a:r>
              <a:rPr lang="en-US" sz="1200" dirty="0">
                <a:latin typeface="Tahoma"/>
              </a:rPr>
              <a:t> </a:t>
            </a:r>
            <a:r>
              <a:rPr lang="en-US" sz="3200" dirty="0" smtClean="0">
                <a:solidFill>
                  <a:srgbClr val="2E5796"/>
                </a:solidFill>
                <a:latin typeface="Tahoma"/>
              </a:rPr>
              <a:t>The association of smoking with drinking patterns: opportunities to reduce smoking among students</a:t>
            </a:r>
            <a:endParaRPr lang="en-NZ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9030" y="4680704"/>
            <a:ext cx="8424936" cy="576064"/>
          </a:xfrm>
        </p:spPr>
        <p:txBody>
          <a:bodyPr>
            <a:noAutofit/>
          </a:bodyPr>
          <a:lstStyle/>
          <a:p>
            <a:pPr algn="ctr"/>
            <a:r>
              <a:rPr lang="en-NZ" sz="23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Louise Marsh</a:t>
            </a:r>
            <a:r>
              <a:rPr lang="en-NZ" sz="2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Kimberly Cousins, Andrew </a:t>
            </a:r>
            <a:r>
              <a:rPr lang="en-NZ" sz="2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Gray</a:t>
            </a:r>
            <a:r>
              <a:rPr lang="en-NZ" sz="2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NZ" sz="2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Kypros</a:t>
            </a:r>
            <a:r>
              <a:rPr lang="en-NZ" sz="2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NZ" sz="2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Kypri</a:t>
            </a:r>
            <a:r>
              <a:rPr lang="en-NZ" sz="2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Jennie Connor, and Janet Hoek</a:t>
            </a:r>
          </a:p>
          <a:p>
            <a:endParaRPr lang="en-NZ" sz="23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861675"/>
            <a:ext cx="3744416" cy="2496277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19" y="5877272"/>
            <a:ext cx="9144000" cy="98072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NZ" dirty="0">
              <a:solidFill>
                <a:srgbClr val="FFFF00"/>
              </a:solidFill>
              <a:latin typeface="Arial" charset="0"/>
            </a:endParaRPr>
          </a:p>
        </p:txBody>
      </p:sp>
      <p:pic>
        <p:nvPicPr>
          <p:cNvPr id="6" name="Picture 5" descr="OUNZ 2008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1620" y="5877272"/>
            <a:ext cx="612319" cy="91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SNZ_MAORI_LOGO_CMYK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66795" y="5902640"/>
            <a:ext cx="1299660" cy="868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12"/>
          <p:cNvSpPr txBox="1">
            <a:spLocks/>
          </p:cNvSpPr>
          <p:nvPr/>
        </p:nvSpPr>
        <p:spPr>
          <a:xfrm>
            <a:off x="1643939" y="5847481"/>
            <a:ext cx="5760367" cy="4650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Z" sz="1400" b="1" dirty="0" smtClean="0">
                <a:solidFill>
                  <a:prstClr val="black"/>
                </a:solidFill>
              </a:rPr>
              <a:t>Cancer Society Social &amp; Behavioural Research Unit (SBRU)</a:t>
            </a:r>
          </a:p>
          <a:p>
            <a:pPr algn="ctr"/>
            <a:r>
              <a:rPr lang="en-NZ" sz="1400" i="1" dirty="0" err="1" smtClean="0">
                <a:solidFill>
                  <a:prstClr val="black"/>
                </a:solidFill>
              </a:rPr>
              <a:t>Te</a:t>
            </a:r>
            <a:r>
              <a:rPr lang="en-NZ" sz="1400" i="1" dirty="0" smtClean="0">
                <a:solidFill>
                  <a:prstClr val="black"/>
                </a:solidFill>
              </a:rPr>
              <a:t> </a:t>
            </a:r>
            <a:r>
              <a:rPr lang="en-NZ" sz="1400" i="1" dirty="0" err="1" smtClean="0">
                <a:solidFill>
                  <a:prstClr val="black"/>
                </a:solidFill>
              </a:rPr>
              <a:t>Hunga</a:t>
            </a:r>
            <a:r>
              <a:rPr lang="en-NZ" sz="1400" i="1" dirty="0" smtClean="0">
                <a:solidFill>
                  <a:prstClr val="black"/>
                </a:solidFill>
              </a:rPr>
              <a:t> </a:t>
            </a:r>
            <a:r>
              <a:rPr lang="en-NZ" sz="1400" i="1" dirty="0" err="1" smtClean="0">
                <a:solidFill>
                  <a:prstClr val="black"/>
                </a:solidFill>
              </a:rPr>
              <a:t>Rangahau</a:t>
            </a:r>
            <a:r>
              <a:rPr lang="en-NZ" sz="1400" i="1" dirty="0" smtClean="0">
                <a:solidFill>
                  <a:prstClr val="black"/>
                </a:solidFill>
              </a:rPr>
              <a:t> </a:t>
            </a:r>
            <a:r>
              <a:rPr lang="en-NZ" sz="1400" i="1" dirty="0" err="1" smtClean="0">
                <a:solidFill>
                  <a:prstClr val="black"/>
                </a:solidFill>
              </a:rPr>
              <a:t>Ārai</a:t>
            </a:r>
            <a:r>
              <a:rPr lang="en-NZ" sz="1400" i="1" dirty="0" smtClean="0">
                <a:solidFill>
                  <a:prstClr val="black"/>
                </a:solidFill>
              </a:rPr>
              <a:t> Mate </a:t>
            </a:r>
            <a:r>
              <a:rPr lang="en-NZ" sz="1400" i="1" dirty="0" err="1" smtClean="0">
                <a:solidFill>
                  <a:prstClr val="black"/>
                </a:solidFill>
              </a:rPr>
              <a:t>Pukupuku</a:t>
            </a:r>
            <a:endParaRPr lang="en-NZ" sz="1400" i="1" dirty="0" smtClean="0">
              <a:solidFill>
                <a:prstClr val="black"/>
              </a:solidFill>
            </a:endParaRPr>
          </a:p>
          <a:p>
            <a:pPr algn="ctr"/>
            <a:endParaRPr lang="en-NZ" sz="200" i="1" dirty="0" smtClean="0">
              <a:solidFill>
                <a:prstClr val="black"/>
              </a:solidFill>
            </a:endParaRPr>
          </a:p>
          <a:p>
            <a:pPr algn="ctr"/>
            <a:r>
              <a:rPr lang="en-NZ" sz="1200" b="1" i="1" dirty="0" smtClean="0">
                <a:solidFill>
                  <a:srgbClr val="FF0000"/>
                </a:solidFill>
              </a:rPr>
              <a:t>25 years of social &amp; behavioural research in cancer control</a:t>
            </a:r>
            <a:endParaRPr lang="en-NZ" sz="1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077200" cy="817562"/>
          </a:xfrm>
        </p:spPr>
        <p:txBody>
          <a:bodyPr>
            <a:noAutofit/>
          </a:bodyPr>
          <a:lstStyle/>
          <a:p>
            <a:pPr algn="ctr"/>
            <a:r>
              <a:rPr lang="en-NZ" sz="1200" dirty="0">
                <a:solidFill>
                  <a:srgbClr val="000000"/>
                </a:solidFill>
                <a:latin typeface="Tahoma"/>
              </a:rPr>
              <a:t/>
            </a:r>
            <a:br>
              <a:rPr lang="en-NZ" sz="1200" dirty="0">
                <a:solidFill>
                  <a:srgbClr val="000000"/>
                </a:solidFill>
                <a:latin typeface="Tahoma"/>
              </a:rPr>
            </a:br>
            <a:r>
              <a:rPr lang="en-NZ" sz="1200" dirty="0">
                <a:latin typeface="Tahoma"/>
              </a:rPr>
              <a:t/>
            </a:r>
            <a:br>
              <a:rPr lang="en-NZ" sz="1200" dirty="0">
                <a:latin typeface="Tahoma"/>
              </a:rPr>
            </a:br>
            <a:r>
              <a:rPr lang="en-US" dirty="0">
                <a:latin typeface="Tahoma"/>
              </a:rPr>
              <a:t> </a:t>
            </a:r>
            <a:r>
              <a:rPr lang="en-US" dirty="0" smtClean="0">
                <a:solidFill>
                  <a:srgbClr val="2E5796"/>
                </a:solidFill>
                <a:latin typeface="Tahoma"/>
              </a:rPr>
              <a:t>Smoking and drinking among tertiary students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Move from daily to occasional smoking</a:t>
            </a:r>
          </a:p>
          <a:p>
            <a:r>
              <a:rPr lang="en-US" dirty="0" smtClean="0"/>
              <a:t>Context of smoking</a:t>
            </a:r>
          </a:p>
          <a:p>
            <a:r>
              <a:rPr lang="en-US" dirty="0" smtClean="0"/>
              <a:t>Health consequences of occasional smoking </a:t>
            </a:r>
          </a:p>
          <a:p>
            <a:r>
              <a:rPr lang="en-US" dirty="0" smtClean="0"/>
              <a:t>Binge drinking among students</a:t>
            </a:r>
          </a:p>
          <a:p>
            <a:r>
              <a:rPr lang="en-US" dirty="0" smtClean="0"/>
              <a:t>Marketing environment for tobacco and alcohol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4017390"/>
            <a:ext cx="4176464" cy="2840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21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Tertiary Student Health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US" sz="3200" dirty="0" smtClean="0"/>
          </a:p>
          <a:p>
            <a:pPr marL="114300" indent="0" algn="ctr">
              <a:buNone/>
            </a:pPr>
            <a:r>
              <a:rPr lang="en-US" sz="3200" dirty="0" smtClean="0"/>
              <a:t>To estimate daily and non-daily smoking among university students in NZ and </a:t>
            </a:r>
            <a:r>
              <a:rPr lang="en-NZ" sz="3200" dirty="0" smtClean="0"/>
              <a:t>examine </a:t>
            </a:r>
            <a:r>
              <a:rPr lang="en-NZ" sz="3200" dirty="0"/>
              <a:t>associations with </a:t>
            </a:r>
            <a:r>
              <a:rPr lang="en-GB" sz="3200" dirty="0"/>
              <a:t>drinking </a:t>
            </a:r>
            <a:r>
              <a:rPr lang="en-GB" sz="3200" dirty="0" smtClean="0"/>
              <a:t>patterns and socio-demographics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004" y="4077072"/>
            <a:ext cx="3528392" cy="213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Smoking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627239"/>
              </p:ext>
            </p:extLst>
          </p:nvPr>
        </p:nvGraphicFramePr>
        <p:xfrm>
          <a:off x="457200" y="2204864"/>
          <a:ext cx="7620000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1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009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Smoking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2002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2013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09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Daily smoking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10%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3%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009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Occasional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10%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14%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009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Non-smoking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80%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83%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14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Link between smoking and drinking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Strong link between smoking and alcohol consumption among students</a:t>
            </a:r>
          </a:p>
          <a:p>
            <a:pPr lvl="1"/>
            <a:r>
              <a:rPr lang="en-US" sz="2800" dirty="0" smtClean="0"/>
              <a:t>Drinking more frequently</a:t>
            </a:r>
          </a:p>
          <a:p>
            <a:pPr lvl="1"/>
            <a:r>
              <a:rPr lang="en-US" sz="2800" dirty="0" smtClean="0"/>
              <a:t>Drinking larger volumes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494790"/>
            <a:ext cx="3914800" cy="234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70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136904" cy="817562"/>
          </a:xfrm>
        </p:spPr>
        <p:txBody>
          <a:bodyPr/>
          <a:lstStyle/>
          <a:p>
            <a:r>
              <a:rPr lang="en-NZ" dirty="0" smtClean="0"/>
              <a:t>De-couple the sale of tobacco and alcohol</a:t>
            </a:r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4680520" cy="3397152"/>
          </a:xfrm>
        </p:spPr>
      </p:pic>
    </p:spTree>
    <p:extLst>
      <p:ext uri="{BB962C8B-B14F-4D97-AF65-F5344CB8AC3E}">
        <p14:creationId xmlns:p14="http://schemas.microsoft.com/office/powerpoint/2010/main" val="36605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817562"/>
          </a:xfrm>
        </p:spPr>
        <p:txBody>
          <a:bodyPr/>
          <a:lstStyle/>
          <a:p>
            <a:r>
              <a:rPr lang="en-NZ" dirty="0" smtClean="0"/>
              <a:t>Extending </a:t>
            </a:r>
            <a:r>
              <a:rPr lang="en-NZ" dirty="0" err="1" smtClean="0"/>
              <a:t>smokefree</a:t>
            </a:r>
            <a:r>
              <a:rPr lang="en-NZ" dirty="0" smtClean="0"/>
              <a:t> areas outside bars</a:t>
            </a:r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132856"/>
            <a:ext cx="6096657" cy="3425546"/>
          </a:xfrm>
        </p:spPr>
      </p:pic>
    </p:spTree>
    <p:extLst>
      <p:ext uri="{BB962C8B-B14F-4D97-AF65-F5344CB8AC3E}">
        <p14:creationId xmlns:p14="http://schemas.microsoft.com/office/powerpoint/2010/main" val="325282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-1427"/>
            <a:ext cx="4300720" cy="3622264"/>
          </a:xfr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4005064"/>
            <a:ext cx="8099024" cy="21517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Contact details: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Louise Marsh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Cancer Society Social and </a:t>
            </a:r>
            <a:r>
              <a:rPr lang="en-US" sz="2800" dirty="0" err="1" smtClean="0">
                <a:solidFill>
                  <a:schemeClr val="tx1"/>
                </a:solidFill>
              </a:rPr>
              <a:t>Behavioural</a:t>
            </a:r>
            <a:r>
              <a:rPr lang="en-US" sz="2800" dirty="0" smtClean="0">
                <a:solidFill>
                  <a:schemeClr val="tx1"/>
                </a:solidFill>
              </a:rPr>
              <a:t> Research Unit University of Otago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Louise.marsh@otago.ac.nz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775921"/>
            <a:ext cx="2370587" cy="10820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014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7351</TotalTime>
  <Words>194</Words>
  <Application>Microsoft Office PowerPoint</Application>
  <PresentationFormat>On-screen Show (4:3)</PresentationFormat>
  <Paragraphs>47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</vt:lpstr>
      <vt:lpstr>Tahoma</vt:lpstr>
      <vt:lpstr>Adjacency</vt:lpstr>
      <vt:lpstr>   The association of smoking with drinking patterns: opportunities to reduce smoking among students</vt:lpstr>
      <vt:lpstr>   Smoking and drinking among tertiary students</vt:lpstr>
      <vt:lpstr>Tertiary Student Health Survey</vt:lpstr>
      <vt:lpstr>Smoking Patterns</vt:lpstr>
      <vt:lpstr>Link between smoking and drinking</vt:lpstr>
      <vt:lpstr>De-couple the sale of tobacco and alcohol</vt:lpstr>
      <vt:lpstr>Extending smokefree areas outside bars</vt:lpstr>
      <vt:lpstr>PowerPoint Presentation</vt:lpstr>
    </vt:vector>
  </TitlesOfParts>
  <Company>University of Otago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Toe Tags:  An Analysis of Alternative Smokefree Messages</dc:title>
  <dc:creator>jhoek</dc:creator>
  <cp:lastModifiedBy>Louise Marsh</cp:lastModifiedBy>
  <cp:revision>223</cp:revision>
  <cp:lastPrinted>2015-08-31T23:39:51Z</cp:lastPrinted>
  <dcterms:created xsi:type="dcterms:W3CDTF">2012-10-14T07:51:04Z</dcterms:created>
  <dcterms:modified xsi:type="dcterms:W3CDTF">2022-05-23T22:07:10Z</dcterms:modified>
</cp:coreProperties>
</file>