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3" r:id="rId6"/>
    <p:sldId id="264" r:id="rId7"/>
    <p:sldId id="276" r:id="rId8"/>
    <p:sldId id="266" r:id="rId9"/>
    <p:sldId id="267" r:id="rId10"/>
    <p:sldId id="274" r:id="rId11"/>
    <p:sldId id="268" r:id="rId12"/>
    <p:sldId id="269" r:id="rId13"/>
    <p:sldId id="272" r:id="rId14"/>
    <p:sldId id="271" r:id="rId15"/>
    <p:sldId id="273" r:id="rId1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CAFC6-6008-428D-84F3-88222907AF51}" type="datetimeFigureOut">
              <a:rPr lang="en-NZ" smtClean="0"/>
              <a:t>2/12/2014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C286E-CCCD-4481-8A35-41F684722E5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287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286E-CCCD-4481-8A35-41F684722E5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1189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286E-CCCD-4481-8A35-41F684722E50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9626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286E-CCCD-4481-8A35-41F684722E50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6507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286E-CCCD-4481-8A35-41F684722E50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7768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286E-CCCD-4481-8A35-41F684722E50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9255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286E-CCCD-4481-8A35-41F684722E50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0213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286E-CCCD-4481-8A35-41F684722E50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172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286E-CCCD-4481-8A35-41F684722E50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826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286E-CCCD-4481-8A35-41F684722E50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252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286E-CCCD-4481-8A35-41F684722E50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4452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286E-CCCD-4481-8A35-41F684722E50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629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286E-CCCD-4481-8A35-41F684722E50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4644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286E-CCCD-4481-8A35-41F684722E50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677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286E-CCCD-4481-8A35-41F684722E50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7110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286E-CCCD-4481-8A35-41F684722E50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914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about:blank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FAE-CA7C-4C79-94E4-07D3E8700200}" type="datetimeFigureOut">
              <a:rPr lang="en-NZ" smtClean="0">
                <a:solidFill>
                  <a:srgbClr val="E4E9EF"/>
                </a:solidFill>
              </a:rPr>
              <a:pPr/>
              <a:t>2/12/2014</a:t>
            </a:fld>
            <a:endParaRPr lang="en-NZ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4E9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75DC-AD37-4389-A6F8-BBC64727352D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62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FAE-CA7C-4C79-94E4-07D3E8700200}" type="datetimeFigureOut">
              <a:rPr lang="en-NZ" smtClean="0">
                <a:solidFill>
                  <a:srgbClr val="E4E9EF"/>
                </a:solidFill>
              </a:rPr>
              <a:pPr/>
              <a:t>2/12/2014</a:t>
            </a:fld>
            <a:endParaRPr lang="en-NZ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4E9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75DC-AD37-4389-A6F8-BBC64727352D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55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FAE-CA7C-4C79-94E4-07D3E8700200}" type="datetimeFigureOut">
              <a:rPr lang="en-NZ" smtClean="0">
                <a:solidFill>
                  <a:srgbClr val="E4E9EF"/>
                </a:solidFill>
              </a:rPr>
              <a:pPr/>
              <a:t>2/12/2014</a:t>
            </a:fld>
            <a:endParaRPr lang="en-NZ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4E9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75DC-AD37-4389-A6F8-BBC64727352D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676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/>
          <a:lstStyle>
            <a:lvl1pPr>
              <a:buClr>
                <a:schemeClr val="tx2"/>
              </a:buClr>
              <a:defRPr sz="2400">
                <a:latin typeface="Tahoma" pitchFamily="34" charset="0"/>
                <a:cs typeface="Tahoma" pitchFamily="34" charset="0"/>
              </a:defRPr>
            </a:lvl1pPr>
            <a:lvl2pPr>
              <a:buClr>
                <a:schemeClr val="tx2"/>
              </a:buClr>
              <a:defRPr sz="2200">
                <a:latin typeface="Tahoma" pitchFamily="34" charset="0"/>
                <a:cs typeface="Tahoma" pitchFamily="34" charset="0"/>
              </a:defRPr>
            </a:lvl2pPr>
            <a:lvl3pPr>
              <a:buClr>
                <a:schemeClr val="tx2"/>
              </a:buClr>
              <a:defRPr sz="2000">
                <a:latin typeface="Tahoma" pitchFamily="34" charset="0"/>
                <a:cs typeface="Tahoma" pitchFamily="34" charset="0"/>
              </a:defRPr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FAE-CA7C-4C79-94E4-07D3E8700200}" type="datetimeFigureOut">
              <a:rPr lang="en-NZ" smtClean="0">
                <a:solidFill>
                  <a:srgbClr val="E4E9EF"/>
                </a:solidFill>
              </a:rPr>
              <a:pPr/>
              <a:t>2/12/2014</a:t>
            </a:fld>
            <a:endParaRPr lang="en-NZ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4E9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75DC-AD37-4389-A6F8-BBC64727352D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7" name="Picture 6" descr="ASPIRE2025">
            <a:hlinkClick r:id="rId2"/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16" y="6525344"/>
            <a:ext cx="3456385" cy="33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s://tobacco.ucsf.edu/sites/tobacco.ucsf.edu/files/CTCRE_LOGO_115x127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60" y="5992441"/>
            <a:ext cx="972108" cy="88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04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FAE-CA7C-4C79-94E4-07D3E8700200}" type="datetimeFigureOut">
              <a:rPr lang="en-NZ" smtClean="0">
                <a:solidFill>
                  <a:srgbClr val="E4E9EF"/>
                </a:solidFill>
              </a:rPr>
              <a:pPr/>
              <a:t>2/12/2014</a:t>
            </a:fld>
            <a:endParaRPr lang="en-NZ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4E9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75DC-AD37-4389-A6F8-BBC64727352D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889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FAE-CA7C-4C79-94E4-07D3E8700200}" type="datetimeFigureOut">
              <a:rPr lang="en-NZ" smtClean="0">
                <a:solidFill>
                  <a:srgbClr val="E4E9EF"/>
                </a:solidFill>
              </a:rPr>
              <a:pPr/>
              <a:t>2/12/2014</a:t>
            </a:fld>
            <a:endParaRPr lang="en-NZ">
              <a:solidFill>
                <a:srgbClr val="E4E9E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4E9E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75DC-AD37-4389-A6F8-BBC64727352D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216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FAE-CA7C-4C79-94E4-07D3E8700200}" type="datetimeFigureOut">
              <a:rPr lang="en-NZ" smtClean="0">
                <a:solidFill>
                  <a:srgbClr val="E4E9EF"/>
                </a:solidFill>
              </a:rPr>
              <a:pPr/>
              <a:t>2/12/2014</a:t>
            </a:fld>
            <a:endParaRPr lang="en-NZ">
              <a:solidFill>
                <a:srgbClr val="E4E9E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4E9E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75DC-AD37-4389-A6F8-BBC64727352D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674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FAE-CA7C-4C79-94E4-07D3E8700200}" type="datetimeFigureOut">
              <a:rPr lang="en-NZ" smtClean="0">
                <a:solidFill>
                  <a:srgbClr val="E4E9EF"/>
                </a:solidFill>
              </a:rPr>
              <a:pPr/>
              <a:t>2/12/2014</a:t>
            </a:fld>
            <a:endParaRPr lang="en-NZ">
              <a:solidFill>
                <a:srgbClr val="E4E9E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4E9E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75DC-AD37-4389-A6F8-BBC64727352D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57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FAE-CA7C-4C79-94E4-07D3E8700200}" type="datetimeFigureOut">
              <a:rPr lang="en-NZ" smtClean="0">
                <a:solidFill>
                  <a:srgbClr val="E4E9EF"/>
                </a:solidFill>
              </a:rPr>
              <a:pPr/>
              <a:t>2/12/2014</a:t>
            </a:fld>
            <a:endParaRPr lang="en-NZ">
              <a:solidFill>
                <a:srgbClr val="E4E9E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4E9E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75DC-AD37-4389-A6F8-BBC64727352D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027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FAE-CA7C-4C79-94E4-07D3E8700200}" type="datetimeFigureOut">
              <a:rPr lang="en-NZ" smtClean="0">
                <a:solidFill>
                  <a:srgbClr val="E4E9EF"/>
                </a:solidFill>
              </a:rPr>
              <a:pPr/>
              <a:t>2/12/2014</a:t>
            </a:fld>
            <a:endParaRPr lang="en-NZ">
              <a:solidFill>
                <a:srgbClr val="E4E9E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4E9E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75DC-AD37-4389-A6F8-BBC64727352D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0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FAE-CA7C-4C79-94E4-07D3E8700200}" type="datetimeFigureOut">
              <a:rPr lang="en-NZ" smtClean="0">
                <a:solidFill>
                  <a:srgbClr val="E4E9EF"/>
                </a:solidFill>
              </a:rPr>
              <a:pPr/>
              <a:t>2/12/2014</a:t>
            </a:fld>
            <a:endParaRPr lang="en-NZ">
              <a:solidFill>
                <a:srgbClr val="E4E9E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F75DC-AD37-4389-A6F8-BBC64727352D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>
              <a:solidFill>
                <a:srgbClr val="E4E9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8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D9F75DC-AD37-4389-A6F8-BBC64727352D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NZ">
              <a:solidFill>
                <a:srgbClr val="E4E9E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3D30FAE-CA7C-4C79-94E4-07D3E8700200}" type="datetimeFigureOut">
              <a:rPr lang="en-NZ" smtClean="0">
                <a:solidFill>
                  <a:srgbClr val="E4E9EF"/>
                </a:solidFill>
              </a:rPr>
              <a:pPr/>
              <a:t>2/12/2014</a:t>
            </a:fld>
            <a:endParaRPr lang="en-NZ">
              <a:solidFill>
                <a:srgbClr val="E4E9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2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88640"/>
            <a:ext cx="8252916" cy="1152128"/>
          </a:xfrm>
        </p:spPr>
        <p:txBody>
          <a:bodyPr/>
          <a:lstStyle/>
          <a:p>
            <a:pPr algn="ctr"/>
            <a:r>
              <a:rPr lang="en-NZ" sz="3400" dirty="0"/>
              <a:t>Smoking in movies: </a:t>
            </a:r>
            <a:r>
              <a:rPr lang="en-NZ" sz="3400" dirty="0" smtClean="0"/>
              <a:t/>
            </a:r>
            <a:br>
              <a:rPr lang="en-NZ" sz="3400" dirty="0" smtClean="0"/>
            </a:br>
            <a:r>
              <a:rPr lang="en-NZ" sz="3400" dirty="0" smtClean="0"/>
              <a:t>How </a:t>
            </a:r>
            <a:r>
              <a:rPr lang="en-NZ" sz="3400" dirty="0"/>
              <a:t>a policy loophole harms young people</a:t>
            </a:r>
          </a:p>
        </p:txBody>
      </p:sp>
      <p:sp>
        <p:nvSpPr>
          <p:cNvPr id="4" name="AutoShape 2" descr="http://www.google.co.nz/url?sa=i&amp;source=images&amp;cd=&amp;docid=GQ75ZzkwO4_j1M&amp;tbnid=iBbC7ULauj2zHM:&amp;ved=0CAUQjBw&amp;url=http%3A%2F%2Fupload.wikimedia.org%2Fwikipedia%2Fcommons%2Fa%2Fa0%2FWinfield_Pack_Designs.jpg&amp;ei=6ewgVJG3BJCn8AWVz4LYDg&amp;psig=AFQjCNHelqz5PZve5R-HDWiRG-FknRuoGA&amp;ust=1411530345207198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5759" y="5157192"/>
            <a:ext cx="784887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2F5897"/>
                </a:solidFill>
              </a:rPr>
              <a:t>Philip Gendall</a:t>
            </a:r>
            <a:r>
              <a:rPr lang="en-US" baseline="30000" dirty="0" smtClean="0">
                <a:solidFill>
                  <a:srgbClr val="2F5897"/>
                </a:solidFill>
              </a:rPr>
              <a:t>1</a:t>
            </a:r>
            <a:r>
              <a:rPr lang="en-US" dirty="0" smtClean="0">
                <a:solidFill>
                  <a:srgbClr val="2F5897"/>
                </a:solidFill>
              </a:rPr>
              <a:t>, Janet Hoek</a:t>
            </a:r>
            <a:r>
              <a:rPr lang="en-US" baseline="30000" dirty="0">
                <a:solidFill>
                  <a:srgbClr val="2F5897"/>
                </a:solidFill>
              </a:rPr>
              <a:t>1</a:t>
            </a:r>
            <a:r>
              <a:rPr lang="en-US" dirty="0" smtClean="0">
                <a:solidFill>
                  <a:srgbClr val="2F5897"/>
                </a:solidFill>
              </a:rPr>
              <a:t>, Stanton Glantz</a:t>
            </a:r>
            <a:r>
              <a:rPr lang="en-US" baseline="30000" dirty="0" smtClean="0">
                <a:solidFill>
                  <a:srgbClr val="2F5897"/>
                </a:solidFill>
              </a:rPr>
              <a:t>2</a:t>
            </a:r>
            <a:endParaRPr lang="en-US" dirty="0" smtClean="0">
              <a:solidFill>
                <a:srgbClr val="2F5897"/>
              </a:solidFill>
            </a:endParaRPr>
          </a:p>
          <a:p>
            <a:pPr algn="ctr"/>
            <a:r>
              <a:rPr lang="en-US" sz="2200" baseline="30000" dirty="0">
                <a:solidFill>
                  <a:srgbClr val="2F5897"/>
                </a:solidFill>
              </a:rPr>
              <a:t>1</a:t>
            </a:r>
            <a:r>
              <a:rPr lang="en-US" sz="2200" dirty="0" smtClean="0">
                <a:solidFill>
                  <a:srgbClr val="2F5897"/>
                </a:solidFill>
              </a:rPr>
              <a:t>University of Otago, </a:t>
            </a:r>
            <a:r>
              <a:rPr lang="en-US" sz="2200" baseline="30000" dirty="0" smtClean="0">
                <a:solidFill>
                  <a:srgbClr val="2F5897"/>
                </a:solidFill>
              </a:rPr>
              <a:t>2</a:t>
            </a:r>
            <a:r>
              <a:rPr lang="en-US" sz="2200" dirty="0" smtClean="0">
                <a:solidFill>
                  <a:srgbClr val="2F5897"/>
                </a:solidFill>
              </a:rPr>
              <a:t>University of California, San Francisco</a:t>
            </a:r>
            <a:endParaRPr lang="en-NZ" sz="2200" dirty="0">
              <a:solidFill>
                <a:srgbClr val="2F5897"/>
              </a:solidFill>
            </a:endParaRPr>
          </a:p>
        </p:txBody>
      </p:sp>
      <p:sp>
        <p:nvSpPr>
          <p:cNvPr id="5" name="AutoShape 2" descr="http://www.google.co.nz/url?sa=i&amp;source=images&amp;cd=&amp;docid=lr0P_Rn4hlQH7M&amp;tbnid=luZOVVSWkVQccM:&amp;ved=0CAUQjBw&amp;url=http%3A%2F%2Fwww.oneillinstituteblog.org%2Fwp-content%2Fuploads%2F2013%2F04%2FF1_medium.gif&amp;ei=zPMgVKa5Fc7-8QX7roK4Cw&amp;psig=AFQjCNEv6ijHGhAC0c9nI-U_xEK9qKlkjA&amp;ust=1411532108448164"/>
          <p:cNvSpPr>
            <a:spLocks noChangeAspect="1" noChangeArrowheads="1"/>
          </p:cNvSpPr>
          <p:nvPr/>
        </p:nvSpPr>
        <p:spPr bwMode="auto">
          <a:xfrm>
            <a:off x="63500" y="-136525"/>
            <a:ext cx="3124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  <p:pic>
        <p:nvPicPr>
          <p:cNvPr id="1026" name="Picture 2" descr="C:\Users\jhoek\Syncplicity\ADATA_April_14\ANZMAC_2014\smokefree movies imag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" t="21555" r="4323" b="12884"/>
          <a:stretch/>
        </p:blipFill>
        <p:spPr bwMode="auto">
          <a:xfrm>
            <a:off x="2080156" y="1484784"/>
            <a:ext cx="4004012" cy="35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1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Attributable Risk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Reduction in risk that would be achieved if the population was entirely unexposed</a:t>
            </a:r>
          </a:p>
          <a:p>
            <a:endParaRPr lang="en-NZ" dirty="0"/>
          </a:p>
          <a:p>
            <a:pPr marL="114300" indent="0">
              <a:buNone/>
            </a:pPr>
            <a:r>
              <a:rPr lang="en-NZ" dirty="0" smtClean="0"/>
              <a:t>                   AR% = </a:t>
            </a:r>
            <a:r>
              <a:rPr lang="en-NZ" dirty="0" err="1" smtClean="0"/>
              <a:t>I</a:t>
            </a:r>
            <a:r>
              <a:rPr lang="en-NZ" baseline="-25000" dirty="0" err="1" smtClean="0"/>
              <a:t>Total</a:t>
            </a:r>
            <a:r>
              <a:rPr lang="en-NZ" dirty="0" smtClean="0"/>
              <a:t> – </a:t>
            </a:r>
            <a:r>
              <a:rPr lang="en-NZ" dirty="0" err="1" smtClean="0"/>
              <a:t>I</a:t>
            </a:r>
            <a:r>
              <a:rPr lang="en-NZ" baseline="-25000" dirty="0" err="1" smtClean="0"/>
              <a:t>Exposed</a:t>
            </a:r>
            <a:r>
              <a:rPr lang="en-NZ" dirty="0" smtClean="0"/>
              <a:t> / </a:t>
            </a:r>
            <a:r>
              <a:rPr lang="en-NZ" dirty="0" err="1" smtClean="0"/>
              <a:t>I</a:t>
            </a:r>
            <a:r>
              <a:rPr lang="en-NZ" baseline="-25000" dirty="0" err="1" smtClean="0"/>
              <a:t>Total</a:t>
            </a:r>
            <a:endParaRPr lang="en-NZ" baseline="-25000" dirty="0" smtClean="0"/>
          </a:p>
          <a:p>
            <a:pPr marL="114300" indent="0">
              <a:buNone/>
            </a:pPr>
            <a:r>
              <a:rPr lang="en-NZ" baseline="-25000" dirty="0"/>
              <a:t>	</a:t>
            </a:r>
            <a:r>
              <a:rPr lang="en-NZ" baseline="-25000" dirty="0" smtClean="0"/>
              <a:t>	</a:t>
            </a:r>
          </a:p>
          <a:p>
            <a:pPr marL="114300" indent="0">
              <a:buNone/>
            </a:pPr>
            <a:endParaRPr lang="en-NZ" dirty="0"/>
          </a:p>
          <a:p>
            <a:r>
              <a:rPr lang="en-NZ" dirty="0" smtClean="0"/>
              <a:t>Meta-analysis of six previous studies:</a:t>
            </a:r>
          </a:p>
          <a:p>
            <a:endParaRPr lang="en-NZ" dirty="0"/>
          </a:p>
          <a:p>
            <a:pPr marL="777240" lvl="2" indent="0">
              <a:buNone/>
            </a:pPr>
            <a:r>
              <a:rPr lang="en-NZ" dirty="0" smtClean="0"/>
              <a:t>Average AR = 37%   (CI 25% - 52%)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617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Results: Attributable risk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NZ" dirty="0" smtClean="0"/>
              <a:t>Estimated at 49% (CI 32% - 65%)</a:t>
            </a:r>
          </a:p>
          <a:p>
            <a:pPr marL="114300" indent="0">
              <a:buNone/>
            </a:pPr>
            <a:endParaRPr lang="en-NZ" dirty="0"/>
          </a:p>
          <a:p>
            <a:pPr marL="114300" indent="0">
              <a:buNone/>
            </a:pPr>
            <a:r>
              <a:rPr lang="en-NZ" b="1" dirty="0" smtClean="0"/>
              <a:t>Implications</a:t>
            </a:r>
            <a:endParaRPr lang="en-NZ" dirty="0" smtClean="0"/>
          </a:p>
          <a:p>
            <a:r>
              <a:rPr lang="en-NZ" dirty="0" smtClean="0"/>
              <a:t>Removing smoking from all movies would roughly halve the number of young people who smoke</a:t>
            </a:r>
          </a:p>
          <a:p>
            <a:endParaRPr lang="en-NZ" dirty="0"/>
          </a:p>
          <a:p>
            <a:r>
              <a:rPr lang="en-NZ" dirty="0" smtClean="0"/>
              <a:t>Over 80% of movies tested did not have R16 or R18 (adult) ratings</a:t>
            </a:r>
          </a:p>
          <a:p>
            <a:pPr lvl="1"/>
            <a:r>
              <a:rPr lang="en-NZ" dirty="0" smtClean="0"/>
              <a:t>Removing smoking from movies not adult rated would reduce the AR to </a:t>
            </a:r>
            <a:r>
              <a:rPr lang="en-NZ" b="1" dirty="0" smtClean="0">
                <a:solidFill>
                  <a:srgbClr val="FF0000"/>
                </a:solidFill>
              </a:rPr>
              <a:t>36% </a:t>
            </a:r>
            <a:r>
              <a:rPr lang="en-NZ" dirty="0" smtClean="0"/>
              <a:t>(CI 20% - 53%)</a:t>
            </a:r>
            <a:endParaRPr lang="en-NZ" dirty="0"/>
          </a:p>
        </p:txBody>
      </p:sp>
      <p:sp>
        <p:nvSpPr>
          <p:cNvPr id="4" name="AutoShape 2" descr="http://www.google.co.nz/url?sa=i&amp;source=images&amp;cd=&amp;docid=l1N-Xb8RlPDD7M&amp;tbnid=eiMEeiTVGtNBXM:&amp;ved=0CAUQjBw4Sg&amp;url=http%3A%2F%2Fwww.smokefreemovies.ucsf.edu%2Fimages%2Fr_rating_box.gif&amp;ei=I5E8VLW9DdDk8AWh1YKQDg&amp;psig=AFQjCNGh9hm3xjqpMS-nvJuqMfdGEZzEmg&amp;ust=141334185928865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73216"/>
            <a:ext cx="2533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83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Discussion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546848" cy="520404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NZ" sz="2200" dirty="0" smtClean="0"/>
              <a:t>Despite advertising and marketing restrictions, NZ’s film rating policy allows smoking exposure</a:t>
            </a:r>
          </a:p>
          <a:p>
            <a:r>
              <a:rPr lang="en-NZ" sz="2000" dirty="0" smtClean="0"/>
              <a:t>Even after controlling for other known risk factors, a dose-response relationship with exposure remained</a:t>
            </a:r>
          </a:p>
          <a:p>
            <a:pPr marL="114300" indent="0">
              <a:buNone/>
            </a:pPr>
            <a:endParaRPr lang="en-NZ" sz="2200" dirty="0"/>
          </a:p>
          <a:p>
            <a:pPr marL="114300" indent="0">
              <a:buNone/>
            </a:pPr>
            <a:r>
              <a:rPr lang="en-NZ" sz="2200" dirty="0" smtClean="0"/>
              <a:t>Other variables, especially peer and family smoking, have stronger effects</a:t>
            </a:r>
          </a:p>
          <a:p>
            <a:r>
              <a:rPr lang="en-NZ" sz="2000" b="1" dirty="0" smtClean="0"/>
              <a:t>BUT</a:t>
            </a:r>
            <a:r>
              <a:rPr lang="en-NZ" sz="2000" dirty="0" smtClean="0"/>
              <a:t>, movie exposure still significant and much more amenable to policy intervention</a:t>
            </a:r>
            <a:endParaRPr lang="en-NZ" sz="20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2" t="20996" r="65000" b="10156"/>
          <a:stretch/>
        </p:blipFill>
        <p:spPr bwMode="auto">
          <a:xfrm>
            <a:off x="4932040" y="1052736"/>
            <a:ext cx="3384376" cy="480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33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Limitations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NZ" dirty="0" smtClean="0"/>
              <a:t>Data are cross-sectional</a:t>
            </a:r>
          </a:p>
          <a:p>
            <a:r>
              <a:rPr lang="en-NZ" sz="2200" dirty="0" smtClean="0"/>
              <a:t>Cannot impute </a:t>
            </a:r>
            <a:r>
              <a:rPr lang="en-NZ" sz="2200" dirty="0" smtClean="0"/>
              <a:t>causality</a:t>
            </a:r>
          </a:p>
          <a:p>
            <a:r>
              <a:rPr lang="en-NZ" sz="2200" dirty="0" smtClean="0"/>
              <a:t>Local movies not included</a:t>
            </a:r>
            <a:endParaRPr lang="en-NZ" sz="2200" dirty="0" smtClean="0"/>
          </a:p>
          <a:p>
            <a:r>
              <a:rPr lang="en-NZ" sz="2200" b="1" dirty="0" smtClean="0"/>
              <a:t>BUT, </a:t>
            </a:r>
            <a:r>
              <a:rPr lang="en-NZ" sz="2200" dirty="0" smtClean="0"/>
              <a:t>findings strikingly consistent with evidence from longitudinal studies</a:t>
            </a:r>
          </a:p>
          <a:p>
            <a:pPr marL="114300" indent="0">
              <a:buNone/>
            </a:pPr>
            <a:endParaRPr lang="en-NZ" b="1" dirty="0"/>
          </a:p>
          <a:p>
            <a:pPr marL="114300" indent="0">
              <a:buNone/>
            </a:pPr>
            <a:r>
              <a:rPr lang="en-NZ" dirty="0" smtClean="0"/>
              <a:t>Only accounted for direct effects of smoking in movies</a:t>
            </a:r>
          </a:p>
          <a:p>
            <a:r>
              <a:rPr lang="en-NZ" sz="2200" dirty="0" smtClean="0"/>
              <a:t>Indirect effects are also important</a:t>
            </a:r>
          </a:p>
          <a:p>
            <a:r>
              <a:rPr lang="en-NZ" sz="2200" dirty="0" smtClean="0"/>
              <a:t>Our findings thus </a:t>
            </a:r>
            <a:r>
              <a:rPr lang="en-NZ" sz="2200" i="1" dirty="0" smtClean="0"/>
              <a:t>under-estimate</a:t>
            </a:r>
            <a:r>
              <a:rPr lang="en-NZ" sz="2200" dirty="0"/>
              <a:t> </a:t>
            </a:r>
            <a:r>
              <a:rPr lang="en-NZ" sz="2200" dirty="0" smtClean="0"/>
              <a:t>the total effect of smoking in movies</a:t>
            </a: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34276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Conclusions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186808" cy="520404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NZ" dirty="0" smtClean="0"/>
              <a:t>Inoculate using smoke-free messages (e.g. India)</a:t>
            </a:r>
          </a:p>
          <a:p>
            <a:pPr marL="411480" lvl="1" indent="0">
              <a:buNone/>
            </a:pPr>
            <a:endParaRPr lang="en-NZ" dirty="0" smtClean="0"/>
          </a:p>
          <a:p>
            <a:pPr marL="114300" indent="0">
              <a:buNone/>
            </a:pPr>
            <a:r>
              <a:rPr lang="en-NZ" dirty="0" smtClean="0"/>
              <a:t>Treat smoking alongside sex, violence and offensive language</a:t>
            </a:r>
          </a:p>
          <a:p>
            <a:r>
              <a:rPr lang="en-NZ" sz="2200" dirty="0" smtClean="0"/>
              <a:t>Apply R ratings</a:t>
            </a:r>
          </a:p>
          <a:p>
            <a:r>
              <a:rPr lang="en-NZ" sz="2200" dirty="0" smtClean="0"/>
              <a:t>Allows producers to trade-off audience size and smoking</a:t>
            </a:r>
          </a:p>
          <a:p>
            <a:r>
              <a:rPr lang="en-NZ" sz="2200" dirty="0" smtClean="0"/>
              <a:t>Creates commercial incentive to change</a:t>
            </a:r>
          </a:p>
          <a:p>
            <a:r>
              <a:rPr lang="en-NZ" sz="2200" dirty="0" smtClean="0"/>
              <a:t>Would </a:t>
            </a:r>
            <a:r>
              <a:rPr lang="en-US" sz="2200" dirty="0"/>
              <a:t>greatly reduce the attributable </a:t>
            </a:r>
            <a:r>
              <a:rPr lang="en-US" sz="2200" dirty="0" smtClean="0"/>
              <a:t>risk</a:t>
            </a:r>
            <a:endParaRPr lang="en-NZ" sz="17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21485" r="64844" b="9766"/>
          <a:stretch/>
        </p:blipFill>
        <p:spPr bwMode="auto">
          <a:xfrm>
            <a:off x="4572000" y="908721"/>
            <a:ext cx="393244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Acknowledgements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NZ" dirty="0" smtClean="0"/>
              <a:t>Images sourced from: </a:t>
            </a:r>
          </a:p>
          <a:p>
            <a:pPr marL="114300" indent="0">
              <a:buNone/>
            </a:pPr>
            <a:r>
              <a:rPr lang="en-NZ" dirty="0" smtClean="0"/>
              <a:t>UCSF Smokefree </a:t>
            </a:r>
            <a:r>
              <a:rPr lang="en-NZ" dirty="0"/>
              <a:t>movies site: </a:t>
            </a:r>
            <a:r>
              <a:rPr lang="en-NZ" dirty="0">
                <a:hlinkClick r:id="rId3"/>
              </a:rPr>
              <a:t>http://</a:t>
            </a:r>
            <a:r>
              <a:rPr lang="en-NZ" dirty="0" smtClean="0">
                <a:hlinkClick r:id="rId3"/>
              </a:rPr>
              <a:t>smokefreemovies.ucsf.edu/ourads/index.html</a:t>
            </a:r>
            <a:endParaRPr lang="en-NZ" dirty="0" smtClean="0"/>
          </a:p>
          <a:p>
            <a:pPr marL="114300" indent="0">
              <a:buNone/>
            </a:pPr>
            <a:endParaRPr lang="en-NZ" dirty="0"/>
          </a:p>
          <a:p>
            <a:pPr marL="114300" indent="0">
              <a:buNone/>
            </a:pPr>
            <a:r>
              <a:rPr lang="en-NZ" dirty="0" smtClean="0"/>
              <a:t>Movie smoking exposure data sourced from Jim Sargent MD and team at Dartmouth Medical School</a:t>
            </a:r>
          </a:p>
          <a:p>
            <a:pPr marL="114300" indent="0">
              <a:buNone/>
            </a:pPr>
            <a:endParaRPr lang="en-NZ" dirty="0"/>
          </a:p>
          <a:p>
            <a:pPr marL="11430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658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Controlling the tobacco epidemic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NZ" dirty="0" smtClean="0"/>
              <a:t>Current approaches constrain the 4Ps</a:t>
            </a:r>
          </a:p>
          <a:p>
            <a:r>
              <a:rPr lang="en-NZ" sz="2200" dirty="0" smtClean="0"/>
              <a:t>Restrictions on mass media promotions </a:t>
            </a:r>
          </a:p>
          <a:p>
            <a:r>
              <a:rPr lang="en-NZ" sz="2200" dirty="0" smtClean="0"/>
              <a:t>Mass media smokefree and denormalisation </a:t>
            </a:r>
            <a:r>
              <a:rPr lang="en-NZ" sz="2200" dirty="0"/>
              <a:t>campaigns </a:t>
            </a:r>
            <a:endParaRPr lang="en-NZ" sz="1600" dirty="0" smtClean="0"/>
          </a:p>
          <a:p>
            <a:r>
              <a:rPr lang="en-NZ" sz="2200" dirty="0" smtClean="0"/>
              <a:t>Excise </a:t>
            </a:r>
            <a:r>
              <a:rPr lang="en-NZ" sz="2200" dirty="0"/>
              <a:t>tax increases </a:t>
            </a:r>
            <a:endParaRPr lang="en-NZ" sz="1600" dirty="0" smtClean="0"/>
          </a:p>
          <a:p>
            <a:r>
              <a:rPr lang="en-NZ" sz="2200" dirty="0" smtClean="0"/>
              <a:t>In-store display restrictions </a:t>
            </a:r>
            <a:endParaRPr lang="en-NZ" sz="1600" dirty="0" smtClean="0"/>
          </a:p>
          <a:p>
            <a:pPr marL="114300" indent="0">
              <a:buNone/>
            </a:pPr>
            <a:endParaRPr lang="en-NZ" sz="1600" dirty="0"/>
          </a:p>
          <a:p>
            <a:pPr marL="114300" indent="0">
              <a:buNone/>
            </a:pPr>
            <a:r>
              <a:rPr lang="en-NZ" b="1" dirty="0" smtClean="0"/>
              <a:t>BUT</a:t>
            </a:r>
          </a:p>
          <a:p>
            <a:r>
              <a:rPr lang="en-NZ" dirty="0" smtClean="0"/>
              <a:t>Important loopholes remain</a:t>
            </a:r>
          </a:p>
          <a:p>
            <a:pPr lvl="1"/>
            <a:r>
              <a:rPr lang="en-NZ" dirty="0" smtClean="0"/>
              <a:t>Particularly product placement</a:t>
            </a:r>
            <a:endParaRPr lang="en-NZ" dirty="0"/>
          </a:p>
        </p:txBody>
      </p:sp>
      <p:sp>
        <p:nvSpPr>
          <p:cNvPr id="5" name="AutoShape 6" descr="http://www.google.co.nz/url?sa=i&amp;source=images&amp;cd=&amp;docid=w2FIdjA6JB6eMM&amp;tbnid=3yOrXXaCHHUfiM:&amp;ved=0CAUQjBw&amp;url=http%3A%2F%2F24.media.tumblr.com%2Ftumblr_m6uxayfQTr1rrze6lo1_500.jpg&amp;ei=Yy0jVLy3L5D_8QXbzYDADA&amp;psig=AFQjCNGfBiT0Pufp1sdAbieOp0pQN4NI-w&amp;ust=1411677923856651"/>
          <p:cNvSpPr>
            <a:spLocks noChangeAspect="1" noChangeArrowheads="1"/>
          </p:cNvSpPr>
          <p:nvPr/>
        </p:nvSpPr>
        <p:spPr bwMode="auto">
          <a:xfrm>
            <a:off x="215900" y="15875"/>
            <a:ext cx="4029075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97024"/>
            <a:ext cx="1728192" cy="26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0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Smoking in movies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7620000" cy="5204048"/>
          </a:xfrm>
        </p:spPr>
        <p:txBody>
          <a:bodyPr/>
          <a:lstStyle/>
          <a:p>
            <a:pPr marL="114300" indent="0">
              <a:buNone/>
            </a:pPr>
            <a:endParaRPr lang="en-NZ" dirty="0" smtClean="0"/>
          </a:p>
          <a:p>
            <a:pPr marL="114300" indent="0">
              <a:buNone/>
            </a:pPr>
            <a:r>
              <a:rPr lang="en-NZ" dirty="0" smtClean="0"/>
              <a:t>Effects </a:t>
            </a:r>
            <a:r>
              <a:rPr lang="en-NZ" dirty="0" smtClean="0"/>
              <a:t>of exposure:</a:t>
            </a:r>
          </a:p>
          <a:p>
            <a:r>
              <a:rPr lang="en-NZ" dirty="0" smtClean="0"/>
              <a:t>Exposure to smoking in movies </a:t>
            </a:r>
            <a:r>
              <a:rPr lang="en-NZ" dirty="0" smtClean="0">
                <a:sym typeface="Wingdings"/>
              </a:rPr>
              <a:t>over-estimation of smoking prevalence </a:t>
            </a:r>
          </a:p>
          <a:p>
            <a:r>
              <a:rPr lang="en-NZ" dirty="0" smtClean="0">
                <a:sym typeface="Wingdings"/>
              </a:rPr>
              <a:t>Reframing of smoking as normal and socially accepted </a:t>
            </a:r>
          </a:p>
          <a:p>
            <a:r>
              <a:rPr lang="en-NZ" dirty="0" smtClean="0">
                <a:sym typeface="Wingdings"/>
              </a:rPr>
              <a:t>Minimisation of smoking’s risks </a:t>
            </a:r>
          </a:p>
          <a:p>
            <a:r>
              <a:rPr lang="en-NZ" dirty="0" smtClean="0">
                <a:solidFill>
                  <a:srgbClr val="FF0000"/>
                </a:solidFill>
                <a:sym typeface="Wingdings"/>
              </a:rPr>
              <a:t>Causal relationship between exposure and risk of experimentation</a:t>
            </a:r>
            <a:endParaRPr lang="en-N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1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does exposure to smoking work?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906888" cy="5204048"/>
          </a:xfrm>
        </p:spPr>
        <p:txBody>
          <a:bodyPr>
            <a:normAutofit/>
          </a:bodyPr>
          <a:lstStyle/>
          <a:p>
            <a:pPr marL="114300" indent="0">
              <a:buClr>
                <a:srgbClr val="2F5897"/>
              </a:buClr>
              <a:buNone/>
            </a:pPr>
            <a:r>
              <a:rPr lang="en-US" sz="2300" dirty="0">
                <a:solidFill>
                  <a:prstClr val="black"/>
                </a:solidFill>
              </a:rPr>
              <a:t>Social and vicarious learning</a:t>
            </a:r>
          </a:p>
          <a:p>
            <a:pPr>
              <a:spcAft>
                <a:spcPts val="1200"/>
              </a:spcAft>
              <a:buClr>
                <a:srgbClr val="2F5897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Promotes </a:t>
            </a:r>
            <a:r>
              <a:rPr lang="en-US" sz="2200" dirty="0">
                <a:solidFill>
                  <a:prstClr val="black"/>
                </a:solidFill>
              </a:rPr>
              <a:t>adoption of </a:t>
            </a:r>
            <a:r>
              <a:rPr lang="en-US" sz="2200" dirty="0" err="1">
                <a:solidFill>
                  <a:prstClr val="black"/>
                </a:solidFill>
              </a:rPr>
              <a:t>behaviours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modelled</a:t>
            </a:r>
            <a:endParaRPr lang="en-US" sz="1500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  <a:buClr>
                <a:srgbClr val="2F5897"/>
              </a:buClr>
            </a:pPr>
            <a:r>
              <a:rPr lang="en-US" sz="2200" dirty="0">
                <a:solidFill>
                  <a:prstClr val="black"/>
                </a:solidFill>
              </a:rPr>
              <a:t>Young people observe environments, learn from others, and re-enact </a:t>
            </a:r>
            <a:r>
              <a:rPr lang="en-US" sz="2200" dirty="0" smtClean="0">
                <a:solidFill>
                  <a:prstClr val="black"/>
                </a:solidFill>
              </a:rPr>
              <a:t>experiences</a:t>
            </a:r>
            <a:endParaRPr lang="en-US" sz="1500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  <a:buClr>
                <a:srgbClr val="2F5897"/>
              </a:buClr>
            </a:pPr>
            <a:r>
              <a:rPr lang="en-US" sz="2200" dirty="0">
                <a:solidFill>
                  <a:prstClr val="black"/>
                </a:solidFill>
              </a:rPr>
              <a:t>Imagery supports identity </a:t>
            </a:r>
            <a:r>
              <a:rPr lang="en-US" sz="2200" dirty="0" smtClean="0">
                <a:solidFill>
                  <a:prstClr val="black"/>
                </a:solidFill>
              </a:rPr>
              <a:t>development</a:t>
            </a:r>
            <a:endParaRPr lang="en-NZ" dirty="0"/>
          </a:p>
        </p:txBody>
      </p:sp>
      <p:sp>
        <p:nvSpPr>
          <p:cNvPr id="4" name="AutoShape 2" descr="http://www.google.co.nz/url?sa=i&amp;source=images&amp;cd=&amp;docid=FJHPCWfywA99ZM&amp;tbnid=QIbRQjThRM_g6M:&amp;ved=0CAUQjBw&amp;url=http%3A%2F%2Fi.ndtvimg.com%2Fmt%2Fmovies%2F2013-04%2Fkareena-smoke-court.jpg&amp;ei=Zns8VLvMM42A8QXhwIGABQ&amp;psig=AFQjCNETyUjMGCVLXnh08Oj-fx7PTUhSdg&amp;ust=141333629492812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171825" cy="319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12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So, what happens in “dark” markets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859216" cy="5204048"/>
          </a:xfrm>
        </p:spPr>
        <p:txBody>
          <a:bodyPr/>
          <a:lstStyle/>
          <a:p>
            <a:pPr marL="114300" indent="0">
              <a:buNone/>
              <a:tabLst>
                <a:tab pos="1165225" algn="l"/>
              </a:tabLst>
            </a:pPr>
            <a:r>
              <a:rPr lang="en-NZ" dirty="0" smtClean="0"/>
              <a:t>Is exposure a problem here?</a:t>
            </a:r>
          </a:p>
          <a:p>
            <a:pPr marL="114300" indent="0">
              <a:spcAft>
                <a:spcPts val="1200"/>
              </a:spcAft>
              <a:buNone/>
              <a:tabLst>
                <a:tab pos="1165225" algn="l"/>
              </a:tabLst>
            </a:pPr>
            <a:r>
              <a:rPr lang="en-NZ" sz="2200" b="1" dirty="0" smtClean="0"/>
              <a:t>RQ1:	</a:t>
            </a:r>
            <a:r>
              <a:rPr lang="en-NZ" sz="2000" dirty="0" smtClean="0"/>
              <a:t>To </a:t>
            </a:r>
            <a:r>
              <a:rPr lang="en-NZ" sz="2000" dirty="0"/>
              <a:t>what extent are New Zealand </a:t>
            </a:r>
            <a:r>
              <a:rPr lang="en-NZ" sz="2000" dirty="0" smtClean="0"/>
              <a:t>adolescents and </a:t>
            </a:r>
            <a:r>
              <a:rPr lang="en-NZ" sz="2000" dirty="0"/>
              <a:t>young </a:t>
            </a:r>
            <a:r>
              <a:rPr lang="en-NZ" sz="2000" dirty="0" smtClean="0"/>
              <a:t>	adults </a:t>
            </a:r>
            <a:r>
              <a:rPr lang="en-NZ" sz="2000" dirty="0"/>
              <a:t>exposed to </a:t>
            </a:r>
            <a:r>
              <a:rPr lang="en-NZ" sz="2000" dirty="0" smtClean="0"/>
              <a:t>smoking imagery </a:t>
            </a:r>
            <a:r>
              <a:rPr lang="en-NZ" sz="2000" dirty="0"/>
              <a:t>in movies?</a:t>
            </a:r>
          </a:p>
          <a:p>
            <a:pPr marL="114300" indent="0" defTabSz="433388">
              <a:buNone/>
              <a:tabLst>
                <a:tab pos="1165225" algn="l"/>
              </a:tabLst>
            </a:pPr>
            <a:endParaRPr lang="en-NZ" dirty="0" smtClean="0"/>
          </a:p>
          <a:p>
            <a:pPr marL="114300" indent="0" defTabSz="433388">
              <a:buNone/>
              <a:tabLst>
                <a:tab pos="1165225" algn="l"/>
              </a:tabLst>
            </a:pPr>
            <a:r>
              <a:rPr lang="en-NZ" dirty="0" smtClean="0"/>
              <a:t>Can we link exposure to behaviour?</a:t>
            </a:r>
          </a:p>
          <a:p>
            <a:pPr marL="114300" indent="0" defTabSz="433388">
              <a:spcAft>
                <a:spcPts val="1200"/>
              </a:spcAft>
              <a:buNone/>
              <a:tabLst>
                <a:tab pos="1165225" algn="l"/>
              </a:tabLst>
            </a:pPr>
            <a:r>
              <a:rPr lang="en-NZ" sz="2000" b="1" dirty="0" smtClean="0"/>
              <a:t>RQ2</a:t>
            </a:r>
            <a:r>
              <a:rPr lang="en-NZ" sz="2000" dirty="0" smtClean="0"/>
              <a:t>:	What </a:t>
            </a:r>
            <a:r>
              <a:rPr lang="en-NZ" sz="2000" dirty="0"/>
              <a:t>is the relationship between exposure to </a:t>
            </a:r>
            <a:r>
              <a:rPr lang="en-NZ" sz="2000" dirty="0" smtClean="0"/>
              <a:t>smoking </a:t>
            </a:r>
            <a:r>
              <a:rPr lang="en-NZ" sz="2000" dirty="0"/>
              <a:t>in </a:t>
            </a:r>
            <a:r>
              <a:rPr lang="en-NZ" sz="2000" dirty="0" smtClean="0"/>
              <a:t>	movies </a:t>
            </a:r>
            <a:r>
              <a:rPr lang="en-NZ" sz="2000" dirty="0"/>
              <a:t>and smoking behaviour?</a:t>
            </a:r>
          </a:p>
          <a:p>
            <a:pPr marL="114300" indent="0" defTabSz="433388">
              <a:buNone/>
              <a:tabLst>
                <a:tab pos="1165225" algn="l"/>
              </a:tabLst>
            </a:pPr>
            <a:endParaRPr lang="en-NZ" dirty="0" smtClean="0"/>
          </a:p>
          <a:p>
            <a:pPr marL="114300" indent="0" defTabSz="433388">
              <a:buNone/>
              <a:tabLst>
                <a:tab pos="1165225" algn="l"/>
              </a:tabLst>
            </a:pPr>
            <a:r>
              <a:rPr lang="en-NZ" dirty="0" smtClean="0"/>
              <a:t>What is the attributable risk of exposure?</a:t>
            </a:r>
          </a:p>
          <a:p>
            <a:pPr marL="114300" indent="0" defTabSz="433388">
              <a:buNone/>
              <a:tabLst>
                <a:tab pos="1165225" algn="l"/>
              </a:tabLst>
            </a:pPr>
            <a:r>
              <a:rPr lang="en-NZ" sz="2000" b="1" dirty="0" smtClean="0"/>
              <a:t>RQ3:	</a:t>
            </a:r>
            <a:r>
              <a:rPr lang="en-NZ" sz="2000" dirty="0" smtClean="0"/>
              <a:t>How </a:t>
            </a:r>
            <a:r>
              <a:rPr lang="en-NZ" sz="2000" dirty="0"/>
              <a:t>would reducing exposure to smoking in </a:t>
            </a:r>
            <a:r>
              <a:rPr lang="en-NZ" sz="2000" dirty="0" smtClean="0"/>
              <a:t>movies 	affect </a:t>
            </a:r>
            <a:r>
              <a:rPr lang="en-NZ" sz="2000" dirty="0"/>
              <a:t>young people’s risk of smoking </a:t>
            </a:r>
            <a:r>
              <a:rPr lang="en-NZ" sz="2000" dirty="0" smtClean="0"/>
              <a:t>initiation</a:t>
            </a:r>
            <a:r>
              <a:rPr lang="en-NZ" sz="2000" dirty="0"/>
              <a:t>?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36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Method: On-line survey of young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5204048"/>
          </a:xfrm>
        </p:spPr>
        <p:txBody>
          <a:bodyPr/>
          <a:lstStyle/>
          <a:p>
            <a:pPr marL="114300" indent="0">
              <a:buNone/>
            </a:pPr>
            <a:r>
              <a:rPr lang="en-NZ" b="1" dirty="0" smtClean="0"/>
              <a:t>Sample</a:t>
            </a:r>
            <a:endParaRPr lang="en-NZ" dirty="0" smtClean="0"/>
          </a:p>
          <a:p>
            <a:r>
              <a:rPr lang="en-NZ" sz="2200" dirty="0" smtClean="0"/>
              <a:t>515 respondents aged 15-26</a:t>
            </a:r>
          </a:p>
          <a:p>
            <a:pPr marL="114300" indent="0">
              <a:buNone/>
            </a:pPr>
            <a:endParaRPr lang="en-NZ" dirty="0"/>
          </a:p>
          <a:p>
            <a:pPr marL="114300" indent="0">
              <a:buNone/>
            </a:pPr>
            <a:r>
              <a:rPr lang="en-NZ" b="1" dirty="0" smtClean="0"/>
              <a:t>Procedure</a:t>
            </a:r>
            <a:endParaRPr lang="en-NZ" dirty="0" smtClean="0"/>
          </a:p>
          <a:p>
            <a:r>
              <a:rPr lang="en-NZ" sz="2200" dirty="0" smtClean="0"/>
              <a:t>Viewed 50 randomly presented movies from 423 top box office movies between 2008-2012 and one fictitious control</a:t>
            </a:r>
          </a:p>
          <a:p>
            <a:r>
              <a:rPr lang="en-NZ" sz="2200" dirty="0" smtClean="0"/>
              <a:t>Smoking incidence data from Dartmouth Medical School</a:t>
            </a:r>
            <a:endParaRPr lang="en-NZ" sz="2200" dirty="0" smtClean="0"/>
          </a:p>
          <a:p>
            <a:pPr marL="114300" indent="0">
              <a:buNone/>
            </a:pPr>
            <a:endParaRPr lang="en-NZ" sz="2200" dirty="0"/>
          </a:p>
          <a:p>
            <a:pPr marL="114300" indent="0">
              <a:buNone/>
            </a:pPr>
            <a:r>
              <a:rPr lang="en-NZ" sz="2200" b="1" dirty="0" smtClean="0"/>
              <a:t>Instrument</a:t>
            </a:r>
            <a:endParaRPr lang="en-NZ" sz="2200" dirty="0" smtClean="0"/>
          </a:p>
          <a:p>
            <a:r>
              <a:rPr lang="en-NZ" sz="2200" dirty="0" smtClean="0"/>
              <a:t>Also collected demographic details and two personality attributes: sensation seeking and rebelliousness</a:t>
            </a: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147261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Method:  On-line survey of young adults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048672" cy="4176464"/>
          </a:xfrm>
        </p:spPr>
      </p:pic>
    </p:spTree>
    <p:extLst>
      <p:ext uri="{BB962C8B-B14F-4D97-AF65-F5344CB8AC3E}">
        <p14:creationId xmlns:p14="http://schemas.microsoft.com/office/powerpoint/2010/main" val="39732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Results: </a:t>
            </a:r>
            <a:r>
              <a:rPr lang="en-NZ" dirty="0" smtClean="0"/>
              <a:t>Movie Smoking </a:t>
            </a:r>
            <a:r>
              <a:rPr lang="en-NZ" dirty="0"/>
              <a:t>E</a:t>
            </a:r>
            <a:r>
              <a:rPr lang="en-NZ" dirty="0" smtClean="0"/>
              <a:t>xposure (MSE)</a:t>
            </a: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412875"/>
            <a:ext cx="5962650" cy="477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9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Results: Effect of MSE on smoking status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279595"/>
              </p:ext>
            </p:extLst>
          </p:nvPr>
        </p:nvGraphicFramePr>
        <p:xfrm>
          <a:off x="611560" y="1052736"/>
          <a:ext cx="7632848" cy="5004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6050"/>
                <a:gridCol w="2170550"/>
                <a:gridCol w="1996248"/>
              </a:tblGrid>
              <a:tr h="616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Odds Ratios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29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Predictor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Unadjusted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Adjusted</a:t>
                      </a:r>
                    </a:p>
                  </a:txBody>
                  <a:tcPr marL="68580" marR="68580" marT="0" marB="0"/>
                </a:tc>
              </a:tr>
              <a:tr h="616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Movie Smoking Exposure per 100 smoking occurrences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1.14</a:t>
                      </a:r>
                      <a:endParaRPr lang="en-NZ" sz="1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1.11</a:t>
                      </a:r>
                      <a:endParaRPr lang="en-NZ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9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Social Influences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616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Family or friends do not smoke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</a:t>
                      </a:r>
                      <a:endParaRPr lang="en-NZ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</a:t>
                      </a:r>
                      <a:endParaRPr lang="en-NZ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616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Family or friends smoke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6.0</a:t>
                      </a:r>
                      <a:endParaRPr lang="en-NZ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5.9</a:t>
                      </a:r>
                      <a:endParaRPr lang="en-NZ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9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29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to 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</a:t>
                      </a:r>
                      <a:endParaRPr lang="en-NZ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</a:t>
                      </a:r>
                      <a:endParaRPr lang="en-NZ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616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 to 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2.6</a:t>
                      </a:r>
                      <a:endParaRPr lang="en-NZ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</a:t>
                      </a:r>
                      <a:endParaRPr lang="en-NZ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616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Rebelliousness</a:t>
                      </a:r>
                      <a:endParaRPr lang="en-NZ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</a:t>
                      </a:r>
                      <a:endParaRPr lang="en-NZ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2.4</a:t>
                      </a:r>
                      <a:endParaRPr lang="en-NZ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5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djacenc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535</Words>
  <Application>Microsoft Office PowerPoint</Application>
  <PresentationFormat>On-screen Show (4:3)</PresentationFormat>
  <Paragraphs>136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1_Adjacency</vt:lpstr>
      <vt:lpstr>Smoking in movies:  How a policy loophole harms young people</vt:lpstr>
      <vt:lpstr>Controlling the tobacco epidemic</vt:lpstr>
      <vt:lpstr>Smoking in movies</vt:lpstr>
      <vt:lpstr>How does exposure to smoking work?</vt:lpstr>
      <vt:lpstr>So, what happens in “dark” markets</vt:lpstr>
      <vt:lpstr>Method: On-line survey of young adults</vt:lpstr>
      <vt:lpstr>Method:  On-line survey of young adults</vt:lpstr>
      <vt:lpstr>Results: Movie Smoking Exposure (MSE)</vt:lpstr>
      <vt:lpstr>Results: Effect of MSE on smoking status</vt:lpstr>
      <vt:lpstr>Attributable Risk</vt:lpstr>
      <vt:lpstr>Results: Attributable risk </vt:lpstr>
      <vt:lpstr>Discussion</vt:lpstr>
      <vt:lpstr>Limitations</vt:lpstr>
      <vt:lpstr>Conclusions</vt:lpstr>
      <vt:lpstr>Acknowledgements</vt:lpstr>
    </vt:vector>
  </TitlesOfParts>
  <Company>University of Otago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Smoking in movies:  How a policy loophole harms young people</dc:title>
  <dc:creator>Staff</dc:creator>
  <cp:lastModifiedBy>Phil Gendall</cp:lastModifiedBy>
  <cp:revision>31</cp:revision>
  <cp:lastPrinted>2014-11-26T00:24:50Z</cp:lastPrinted>
  <dcterms:created xsi:type="dcterms:W3CDTF">2014-09-24T20:28:39Z</dcterms:created>
  <dcterms:modified xsi:type="dcterms:W3CDTF">2014-12-01T21:34:32Z</dcterms:modified>
</cp:coreProperties>
</file>